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58" r:id="rId4"/>
    <p:sldId id="259" r:id="rId5"/>
    <p:sldId id="260" r:id="rId6"/>
    <p:sldId id="263" r:id="rId7"/>
    <p:sldId id="267" r:id="rId8"/>
    <p:sldId id="261" r:id="rId9"/>
    <p:sldId id="265" r:id="rId10"/>
    <p:sldId id="268"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4875" autoAdjust="0"/>
  </p:normalViewPr>
  <p:slideViewPr>
    <p:cSldViewPr>
      <p:cViewPr varScale="1">
        <p:scale>
          <a:sx n="47" d="100"/>
          <a:sy n="47" d="100"/>
        </p:scale>
        <p:origin x="2046"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BC9D16-46E5-4367-A388-D1E2971B6A3C}" type="datetimeFigureOut">
              <a:rPr lang="en-US" smtClean="0"/>
              <a:pPr/>
              <a:t>2/8/2021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7AC5B90-D745-4F38-BCE6-C29B4004EEF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Times New Roman" pitchFamily="18" charset="0"/>
                <a:ea typeface="+mn-ea"/>
                <a:cs typeface="Times New Roman" pitchFamily="18" charset="0"/>
              </a:rPr>
              <a:t>Dignity Health is a California-based, not-revenue driven public-advantage company that works in emergency clinics and additional consideration offices in three states. Dignity Health is the fifth-biggest emergency clinic framework in the country, and the biggest not-revenue drove medical clinic supplier in California. In February 2019, Dignity Health converged with Catholic Health Initiatives, turning out to be Common Spirit Health, shaping the second-biggest philanthropic clinic chain in the United States.</a:t>
            </a:r>
            <a:r>
              <a:rPr lang="en-US" sz="1200" kern="1200" baseline="0" dirty="0" smtClean="0">
                <a:solidFill>
                  <a:schemeClr val="tx1"/>
                </a:solidFill>
                <a:latin typeface="Times New Roman" pitchFamily="18" charset="0"/>
                <a:ea typeface="+mn-ea"/>
                <a:cs typeface="Times New Roman" pitchFamily="18" charset="0"/>
              </a:rPr>
              <a:t> </a:t>
            </a:r>
            <a:r>
              <a:rPr lang="en-US" sz="1200" kern="1200" dirty="0" smtClean="0">
                <a:solidFill>
                  <a:schemeClr val="tx1"/>
                </a:solidFill>
                <a:latin typeface="Times New Roman" pitchFamily="18" charset="0"/>
                <a:ea typeface="+mn-ea"/>
                <a:cs typeface="Times New Roman" pitchFamily="18" charset="0"/>
              </a:rPr>
              <a:t>Its base camp is situated in the China Basin Landing working in San Francisco. The quantities of areas are 39 intense consideration emergency clinics and 250 auxiliary consideration destinations. Its claimed by </a:t>
            </a:r>
            <a:r>
              <a:rPr lang="en-US" sz="1200" kern="1200" dirty="0" err="1" smtClean="0">
                <a:solidFill>
                  <a:schemeClr val="tx1"/>
                </a:solidFill>
                <a:latin typeface="Times New Roman" pitchFamily="18" charset="0"/>
                <a:ea typeface="+mn-ea"/>
                <a:cs typeface="Times New Roman" pitchFamily="18" charset="0"/>
              </a:rPr>
              <a:t>Commonspirit</a:t>
            </a:r>
            <a:r>
              <a:rPr lang="en-US" sz="1200" kern="1200" dirty="0" smtClean="0">
                <a:solidFill>
                  <a:schemeClr val="tx1"/>
                </a:solidFill>
                <a:latin typeface="Times New Roman" pitchFamily="18" charset="0"/>
                <a:ea typeface="+mn-ea"/>
                <a:cs typeface="Times New Roman" pitchFamily="18" charset="0"/>
              </a:rPr>
              <a:t> wellbeing and has around 55,000 workers.</a:t>
            </a:r>
          </a:p>
          <a:p>
            <a:endParaRPr lang="en-US" dirty="0"/>
          </a:p>
        </p:txBody>
      </p:sp>
      <p:sp>
        <p:nvSpPr>
          <p:cNvPr id="4" name="Slide Number Placeholder 3"/>
          <p:cNvSpPr>
            <a:spLocks noGrp="1"/>
          </p:cNvSpPr>
          <p:nvPr>
            <p:ph type="sldNum" sz="quarter" idx="10"/>
          </p:nvPr>
        </p:nvSpPr>
        <p:spPr/>
        <p:txBody>
          <a:bodyPr/>
          <a:lstStyle/>
          <a:p>
            <a:fld id="{47AC5B90-D745-4F38-BCE6-C29B4004EEF3}"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 </a:t>
            </a:r>
            <a:r>
              <a:rPr lang="en-US" dirty="0" smtClean="0">
                <a:latin typeface="Times New Roman" pitchFamily="18" charset="0"/>
                <a:cs typeface="Times New Roman" pitchFamily="18" charset="0"/>
              </a:rPr>
              <a:t>The shortage of licensed nurses in the US is anticipated to increase significantly over recent years. The nursing shortage is expected to increase with the baby boom era's advent and the increasing demand for health care. Furthermore, nursing schools are struggling to expand their capacity to meet the demand for health care services and cope with healthcare reforms across the country. A statement on the supply and demand for newly licensed nurses was issued by the three nursing committees in July 2010, warning stakeholders to announce the nursing crisis's conclusion. In certain areas of the world, the economic crisis has alleviated shortages. In terms of career growth in 2029, registered nurses (RNs) are among the highest, as stated by Bureau of Labor Statistics workforce projections for 2019-2029. It is estimated that the registered nurse workforce will rise from around 3 million in 2019 to 3.3 million in 2029, an increase of around 7%. There is a plan to open up to 175,900 registered nurses a year by 2029 (</a:t>
            </a:r>
            <a:r>
              <a:rPr lang="en-US" sz="1200" dirty="0" smtClean="0">
                <a:latin typeface="Times New Roman" pitchFamily="18" charset="0"/>
                <a:cs typeface="Times New Roman" pitchFamily="18" charset="0"/>
              </a:rPr>
              <a:t>American Association of Colleges of Nursing,</a:t>
            </a:r>
            <a:r>
              <a:rPr lang="en-US" sz="1200" baseline="0" dirty="0" smtClean="0">
                <a:latin typeface="Times New Roman" pitchFamily="18" charset="0"/>
                <a:cs typeface="Times New Roman" pitchFamily="18" charset="0"/>
              </a:rPr>
              <a:t> </a:t>
            </a:r>
            <a:r>
              <a:rPr lang="en-US" sz="1200" dirty="0" smtClean="0">
                <a:latin typeface="Times New Roman" pitchFamily="18" charset="0"/>
                <a:cs typeface="Times New Roman" pitchFamily="18" charset="0"/>
              </a:rPr>
              <a:t>2009). </a:t>
            </a:r>
            <a:r>
              <a:rPr lang="en-US"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47AC5B90-D745-4F38-BCE6-C29B4004EEF3}"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For nurses, a balance between personal and professional life is often difficult to achieve and maintain, and nurse leaders can enhance nurse recruitment and retention by providing nurses with different schedules to better meet their personal and professional needs. For instance, busy mothers want to be with their kids as much as possible. In certain situations, it is possible to have a parenting role and take summer holidays for mothers so they can be with their children. Providing nurses with part-time work opportunities. The eight-hour and twelve-hour programs will help address nurses' particular needs. Shifts and start times became more flexible, encouraging nurses to select the most suitable choice for their jobs to maintain a balance between work and life, thereby enhancing satisfaction and wellbeing (</a:t>
            </a:r>
            <a:r>
              <a:rPr lang="en-US" sz="1200" kern="1200" dirty="0" smtClean="0">
                <a:solidFill>
                  <a:schemeClr val="tx1"/>
                </a:solidFill>
                <a:latin typeface="Times New Roman" pitchFamily="18" charset="0"/>
                <a:ea typeface="+mn-ea"/>
                <a:cs typeface="Times New Roman" pitchFamily="18" charset="0"/>
              </a:rPr>
              <a:t>Petrovic, Parkin &amp; Wrigley,</a:t>
            </a:r>
            <a:r>
              <a:rPr lang="en-US" sz="1200" kern="1200" baseline="0" dirty="0" smtClean="0">
                <a:solidFill>
                  <a:schemeClr val="tx1"/>
                </a:solidFill>
                <a:latin typeface="Times New Roman" pitchFamily="18" charset="0"/>
                <a:ea typeface="+mn-ea"/>
                <a:cs typeface="Times New Roman" pitchFamily="18" charset="0"/>
              </a:rPr>
              <a:t> </a:t>
            </a:r>
            <a:r>
              <a:rPr lang="en-US" sz="1200" kern="1200" dirty="0" smtClean="0">
                <a:solidFill>
                  <a:schemeClr val="tx1"/>
                </a:solidFill>
                <a:latin typeface="Times New Roman" pitchFamily="18" charset="0"/>
                <a:ea typeface="+mn-ea"/>
                <a:cs typeface="Times New Roman" pitchFamily="18" charset="0"/>
              </a:rPr>
              <a:t>2021).</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47AC5B90-D745-4F38-BCE6-C29B4004EEF3}"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For effective change, the management needs to first gather information from the nurses on nursing shortages since it affects them directly. Through knowledge acquisition, one can gather the necessary data and information to implement change effectively (</a:t>
            </a:r>
            <a:r>
              <a:rPr lang="en-US" sz="1200" kern="1200" dirty="0" smtClean="0">
                <a:solidFill>
                  <a:schemeClr val="tx1"/>
                </a:solidFill>
                <a:latin typeface="Times New Roman" pitchFamily="18" charset="0"/>
                <a:ea typeface="+mn-ea"/>
                <a:cs typeface="Times New Roman" pitchFamily="18" charset="0"/>
              </a:rPr>
              <a:t>Lombardi, 2019).</a:t>
            </a:r>
            <a:r>
              <a:rPr lang="en-US" dirty="0" smtClean="0">
                <a:latin typeface="Times New Roman" pitchFamily="18" charset="0"/>
                <a:cs typeface="Times New Roman" pitchFamily="18" charset="0"/>
              </a:rPr>
              <a:t> Through the information, one can consider all factors relating to the nursing shortage and nursing schedule and therefore make decisions that are likely to cover all the factors. One of the factors relating to the idea of nurses' altered scheduling is time management, and therefore, nurses need to be coached on how to manage time effectively. Another important aspect of implementing the idea is reporting or publishing the information gathered from the nurses so as to be analyzed by the relevant stakeholders.</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47AC5B90-D745-4F38-BCE6-C29B4004EEF3}"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8" charset="0"/>
                <a:ea typeface="+mn-ea"/>
                <a:cs typeface="Times New Roman" pitchFamily="18" charset="0"/>
              </a:rPr>
              <a:t>The next step would be ensuring that the organization towards the change takes necessary steps. This is the most important for any change, and therefore, there is a need for coming up with strategies that will not negatively affect the hospital's operation. The adoption of the idea will require the management first to consider the patients and nurse ratio so as to plan on the number of nurses required per shift. The management will also need to consider the nurses' needs, which result from unavoidable circumstances. After considering the nurses' and the patients' needs and coming up with a strategic plan, the idea can be implemented.</a:t>
            </a:r>
            <a:endParaRPr lang="en-US" sz="1200" kern="1200" dirty="0">
              <a:solidFill>
                <a:schemeClr val="tx1"/>
              </a:solidFill>
              <a:latin typeface="Times New Roman" pitchFamily="18" charset="0"/>
              <a:ea typeface="+mn-ea"/>
              <a:cs typeface="Times New Roman" pitchFamily="18" charset="0"/>
            </a:endParaRPr>
          </a:p>
        </p:txBody>
      </p:sp>
      <p:sp>
        <p:nvSpPr>
          <p:cNvPr id="4" name="Slide Number Placeholder 3"/>
          <p:cNvSpPr>
            <a:spLocks noGrp="1"/>
          </p:cNvSpPr>
          <p:nvPr>
            <p:ph type="sldNum" sz="quarter" idx="10"/>
          </p:nvPr>
        </p:nvSpPr>
        <p:spPr/>
        <p:txBody>
          <a:bodyPr/>
          <a:lstStyle/>
          <a:p>
            <a:fld id="{47AC5B90-D745-4F38-BCE6-C29B4004EEF3}"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8" charset="0"/>
                <a:ea typeface="+mn-ea"/>
                <a:cs typeface="Times New Roman" pitchFamily="18" charset="0"/>
              </a:rPr>
              <a:t>Once the idea is implemented and thorough evaluation is done on the outcome of the nursing altered scheduling, there is a need to disseminate the results to the relevant audience. The results and evaluation procedures are supposed to be shared with the relevant stakeholders through the appropriate means and without alteration or bias (Simon, Richesson &amp; Hernandez, 2020). In disseminating the results, I would consider first getting the nurses' feedback and quoting some of their testimonies on the idea. I can also publish or record their experience upon being granted permission. In reporting to the management, disclosure</a:t>
            </a:r>
            <a:r>
              <a:rPr lang="en-US" sz="1200" kern="1200" baseline="0" dirty="0" smtClean="0">
                <a:solidFill>
                  <a:schemeClr val="tx1"/>
                </a:solidFill>
                <a:latin typeface="Times New Roman" pitchFamily="18" charset="0"/>
                <a:ea typeface="+mn-ea"/>
                <a:cs typeface="Times New Roman" pitchFamily="18" charset="0"/>
              </a:rPr>
              <a:t> of all facts is necessary.</a:t>
            </a:r>
            <a:endParaRPr lang="en-US" sz="1200" kern="1200" dirty="0">
              <a:solidFill>
                <a:schemeClr val="tx1"/>
              </a:solidFill>
              <a:latin typeface="Times New Roman" pitchFamily="18" charset="0"/>
              <a:ea typeface="+mn-ea"/>
              <a:cs typeface="Times New Roman" pitchFamily="18" charset="0"/>
            </a:endParaRPr>
          </a:p>
        </p:txBody>
      </p:sp>
      <p:sp>
        <p:nvSpPr>
          <p:cNvPr id="4" name="Slide Number Placeholder 3"/>
          <p:cNvSpPr>
            <a:spLocks noGrp="1"/>
          </p:cNvSpPr>
          <p:nvPr>
            <p:ph type="sldNum" sz="quarter" idx="10"/>
          </p:nvPr>
        </p:nvSpPr>
        <p:spPr/>
        <p:txBody>
          <a:bodyPr/>
          <a:lstStyle/>
          <a:p>
            <a:fld id="{47AC5B90-D745-4F38-BCE6-C29B4004EEF3}"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Even though it may not work by and large be functional for the institution to offer, giving more broad compensation packs is much of the time an incredible, inspiring power to draw clinical specialists from states of plenitude clinical overseers to those of deficiency. There is a possibility of the development of nurses since they get many opportunities personal and professional. For instance, free time for nurses enables them to explicit positions or occupations with more commitments. The nurses all also get the opportunity to advance their education. The organization's payments for relocation are likely to reduce drastically since the idea encourages nurses' retention.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47AC5B90-D745-4F38-BCE6-C29B4004EEF3}"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Times New Roman" pitchFamily="18" charset="0"/>
                <a:ea typeface="+mn-ea"/>
                <a:cs typeface="Times New Roman" pitchFamily="18" charset="0"/>
              </a:rPr>
              <a:t>The best practice for Critical Appraisal of Research Conduct among the four peer-reviewed articles is </a:t>
            </a:r>
            <a:r>
              <a:rPr lang="en-US" sz="1200" kern="1200" dirty="0" err="1" smtClean="0">
                <a:solidFill>
                  <a:schemeClr val="tx1"/>
                </a:solidFill>
                <a:latin typeface="Times New Roman" pitchFamily="18" charset="0"/>
                <a:ea typeface="+mn-ea"/>
                <a:cs typeface="Times New Roman" pitchFamily="18" charset="0"/>
              </a:rPr>
              <a:t>Peate</a:t>
            </a:r>
            <a:r>
              <a:rPr lang="en-US" sz="1200" kern="1200" dirty="0" smtClean="0">
                <a:solidFill>
                  <a:schemeClr val="tx1"/>
                </a:solidFill>
                <a:latin typeface="Times New Roman" pitchFamily="18" charset="0"/>
                <a:ea typeface="+mn-ea"/>
                <a:cs typeface="Times New Roman" pitchFamily="18" charset="0"/>
              </a:rPr>
              <a:t>, I. (2020). Overstretched and struggling. </a:t>
            </a:r>
            <a:r>
              <a:rPr lang="en-US" sz="1200" i="1" kern="1200" dirty="0" smtClean="0">
                <a:solidFill>
                  <a:schemeClr val="tx1"/>
                </a:solidFill>
                <a:latin typeface="Times New Roman" pitchFamily="18" charset="0"/>
                <a:ea typeface="+mn-ea"/>
                <a:cs typeface="Times New Roman" pitchFamily="18" charset="0"/>
              </a:rPr>
              <a:t>British Journal of Nursing (Mark Allen Publishing)</a:t>
            </a:r>
            <a:r>
              <a:rPr lang="en-US" sz="1200" kern="1200" dirty="0" smtClean="0">
                <a:solidFill>
                  <a:schemeClr val="tx1"/>
                </a:solidFill>
                <a:latin typeface="Times New Roman" pitchFamily="18" charset="0"/>
                <a:ea typeface="+mn-ea"/>
                <a:cs typeface="Times New Roman" pitchFamily="18" charset="0"/>
              </a:rPr>
              <a:t>, </a:t>
            </a:r>
            <a:r>
              <a:rPr lang="en-US" sz="1200" i="1" kern="1200" dirty="0" smtClean="0">
                <a:solidFill>
                  <a:schemeClr val="tx1"/>
                </a:solidFill>
                <a:latin typeface="Times New Roman" pitchFamily="18" charset="0"/>
                <a:ea typeface="+mn-ea"/>
                <a:cs typeface="Times New Roman" pitchFamily="18" charset="0"/>
              </a:rPr>
              <a:t>29</a:t>
            </a:r>
            <a:r>
              <a:rPr lang="en-US" sz="1200" kern="1200" dirty="0" smtClean="0">
                <a:solidFill>
                  <a:schemeClr val="tx1"/>
                </a:solidFill>
                <a:latin typeface="Times New Roman" pitchFamily="18" charset="0"/>
                <a:ea typeface="+mn-ea"/>
                <a:cs typeface="Times New Roman" pitchFamily="18" charset="0"/>
              </a:rPr>
              <a:t>(3), 133-133. It centers around exploration and proof-based data; they offer a reasonable discussion for introducing, assessing, criticizing, and imparting nursing issues. Additionally, it incorporates general distributions important to every one of those working in the nursing field, i.e., explicit remarkable recollections, assists nurses with sharing their records, gives learning openings, recognizes nursing characteristics and deficiencies, and in the street towards the proficient, individual, energetic, and significant turn of events.</a:t>
            </a:r>
          </a:p>
          <a:p>
            <a:endParaRPr lang="en-US" dirty="0"/>
          </a:p>
        </p:txBody>
      </p:sp>
      <p:sp>
        <p:nvSpPr>
          <p:cNvPr id="4" name="Slide Number Placeholder 3"/>
          <p:cNvSpPr>
            <a:spLocks noGrp="1"/>
          </p:cNvSpPr>
          <p:nvPr>
            <p:ph type="sldNum" sz="quarter" idx="10"/>
          </p:nvPr>
        </p:nvSpPr>
        <p:spPr/>
        <p:txBody>
          <a:bodyPr/>
          <a:lstStyle/>
          <a:p>
            <a:fld id="{47AC5B90-D745-4F38-BCE6-C29B4004EEF3}"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7AC5B90-D745-4F38-BCE6-C29B4004EEF3}" type="slidenum">
              <a:rPr lang="en-US" smtClean="0"/>
              <a:pPr/>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BA391E3-A237-4554-A7C8-4CF6A928A5D5}" type="datetimeFigureOut">
              <a:rPr lang="en-US" smtClean="0"/>
              <a:pPr/>
              <a:t>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5952FE-8DCD-4488-82B4-302F240BB9A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A391E3-A237-4554-A7C8-4CF6A928A5D5}" type="datetimeFigureOut">
              <a:rPr lang="en-US" smtClean="0"/>
              <a:pPr/>
              <a:t>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5952FE-8DCD-4488-82B4-302F240BB9A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A391E3-A237-4554-A7C8-4CF6A928A5D5}" type="datetimeFigureOut">
              <a:rPr lang="en-US" smtClean="0"/>
              <a:pPr/>
              <a:t>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5952FE-8DCD-4488-82B4-302F240BB9A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BA391E3-A237-4554-A7C8-4CF6A928A5D5}" type="datetimeFigureOut">
              <a:rPr lang="en-US" smtClean="0"/>
              <a:pPr/>
              <a:t>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5952FE-8DCD-4488-82B4-302F240BB9A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BA391E3-A237-4554-A7C8-4CF6A928A5D5}" type="datetimeFigureOut">
              <a:rPr lang="en-US" smtClean="0"/>
              <a:pPr/>
              <a:t>2/8/2021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5952FE-8DCD-4488-82B4-302F240BB9A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BA391E3-A237-4554-A7C8-4CF6A928A5D5}" type="datetimeFigureOut">
              <a:rPr lang="en-US" smtClean="0"/>
              <a:pPr/>
              <a:t>2/8/2021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5952FE-8DCD-4488-82B4-302F240BB9A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A391E3-A237-4554-A7C8-4CF6A928A5D5}" type="datetimeFigureOut">
              <a:rPr lang="en-US" smtClean="0"/>
              <a:pPr/>
              <a:t>2/8/2021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5952FE-8DCD-4488-82B4-302F240BB9A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A391E3-A237-4554-A7C8-4CF6A928A5D5}" type="datetimeFigureOut">
              <a:rPr lang="en-US" smtClean="0"/>
              <a:pPr/>
              <a:t>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5952FE-8DCD-4488-82B4-302F240BB9A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A391E3-A237-4554-A7C8-4CF6A928A5D5}" type="datetimeFigureOut">
              <a:rPr lang="en-US" smtClean="0"/>
              <a:pPr/>
              <a:t>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5952FE-8DCD-4488-82B4-302F240BB9A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A391E3-A237-4554-A7C8-4CF6A928A5D5}" type="datetimeFigureOut">
              <a:rPr lang="en-US" smtClean="0"/>
              <a:pPr/>
              <a:t>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5952FE-8DCD-4488-82B4-302F240BB9A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A391E3-A237-4554-A7C8-4CF6A928A5D5}" type="datetimeFigureOut">
              <a:rPr lang="en-US" smtClean="0"/>
              <a:pPr/>
              <a:t>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5952FE-8DCD-4488-82B4-302F240BB9A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A391E3-A237-4554-A7C8-4CF6A928A5D5}" type="datetimeFigureOut">
              <a:rPr lang="en-US" smtClean="0"/>
              <a:pPr/>
              <a:t>2/8/2021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5952FE-8DCD-4488-82B4-302F240BB9A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samanthamieskoski.files.wordpress.com/2012/05/nurse-shortage.pn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samanthamieskoski.files.wordpress.com/2012/05/nurse-shortage.png"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1" dirty="0">
                <a:latin typeface="Times New Roman" pitchFamily="18" charset="0"/>
                <a:cs typeface="Times New Roman" pitchFamily="18" charset="0"/>
              </a:rPr>
              <a:t>Recommending an Evidence-Based Practice Change</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p:txBody>
          <a:bodyPr/>
          <a:lstStyle/>
          <a:p>
            <a:r>
              <a:rPr lang="en-US" dirty="0" smtClean="0">
                <a:latin typeface="Times New Roman" pitchFamily="18" charset="0"/>
                <a:cs typeface="Times New Roman" pitchFamily="18" charset="0"/>
              </a:rPr>
              <a:t>Name</a:t>
            </a:r>
          </a:p>
          <a:p>
            <a:r>
              <a:rPr lang="en-US" dirty="0" smtClean="0">
                <a:latin typeface="Times New Roman" pitchFamily="18" charset="0"/>
                <a:cs typeface="Times New Roman" pitchFamily="18" charset="0"/>
              </a:rPr>
              <a:t>Institution</a:t>
            </a:r>
          </a:p>
          <a:p>
            <a:r>
              <a:rPr lang="en-US" dirty="0" smtClean="0">
                <a:latin typeface="Times New Roman" pitchFamily="18" charset="0"/>
                <a:cs typeface="Times New Roman" pitchFamily="18" charset="0"/>
              </a:rPr>
              <a:t>Date</a:t>
            </a:r>
            <a:endParaRPr lang="en-US"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Times New Roman" pitchFamily="18" charset="0"/>
                <a:cs typeface="Times New Roman" pitchFamily="18" charset="0"/>
              </a:rPr>
              <a:t>Health Organization</a:t>
            </a:r>
            <a:r>
              <a:rPr lang="en-US" dirty="0"/>
              <a:t/>
            </a:r>
            <a:br>
              <a:rPr lang="en-US" dirty="0"/>
            </a:br>
            <a:endParaRPr lang="en-US" dirty="0"/>
          </a:p>
        </p:txBody>
      </p:sp>
      <p:sp>
        <p:nvSpPr>
          <p:cNvPr id="3" name="Content Placeholder 2"/>
          <p:cNvSpPr>
            <a:spLocks noGrp="1"/>
          </p:cNvSpPr>
          <p:nvPr>
            <p:ph idx="1"/>
          </p:nvPr>
        </p:nvSpPr>
        <p:spPr/>
        <p:txBody>
          <a:bodyPr/>
          <a:lstStyle/>
          <a:p>
            <a:pPr lvl="0">
              <a:buFont typeface="Wingdings" pitchFamily="2" charset="2"/>
              <a:buChar char="Ø"/>
            </a:pPr>
            <a:r>
              <a:rPr lang="en-US" sz="2800" dirty="0">
                <a:latin typeface="Times New Roman" pitchFamily="18" charset="0"/>
                <a:cs typeface="Times New Roman" pitchFamily="18" charset="0"/>
              </a:rPr>
              <a:t>The organization is called Dignity </a:t>
            </a:r>
            <a:r>
              <a:rPr lang="en-US" sz="2800" dirty="0" smtClean="0">
                <a:latin typeface="Times New Roman" pitchFamily="18" charset="0"/>
                <a:cs typeface="Times New Roman" pitchFamily="18" charset="0"/>
              </a:rPr>
              <a:t>Health</a:t>
            </a:r>
          </a:p>
          <a:p>
            <a:pPr lvl="0">
              <a:buFont typeface="Wingdings" pitchFamily="2" charset="2"/>
              <a:buChar char="Ø"/>
            </a:pPr>
            <a:r>
              <a:rPr lang="en-US" sz="2800" dirty="0" smtClean="0">
                <a:latin typeface="Times New Roman" pitchFamily="18" charset="0"/>
                <a:cs typeface="Times New Roman" pitchFamily="18" charset="0"/>
              </a:rPr>
              <a:t>Located </a:t>
            </a:r>
            <a:r>
              <a:rPr lang="en-US" sz="2800" dirty="0">
                <a:latin typeface="Times New Roman" pitchFamily="18" charset="0"/>
                <a:cs typeface="Times New Roman" pitchFamily="18" charset="0"/>
              </a:rPr>
              <a:t>in </a:t>
            </a:r>
            <a:r>
              <a:rPr lang="en-US" sz="2800" dirty="0" smtClean="0">
                <a:latin typeface="Times New Roman" pitchFamily="18" charset="0"/>
                <a:cs typeface="Times New Roman" pitchFamily="18" charset="0"/>
              </a:rPr>
              <a:t>California</a:t>
            </a:r>
          </a:p>
          <a:p>
            <a:pPr lvl="0">
              <a:buFont typeface="Wingdings" pitchFamily="2" charset="2"/>
              <a:buChar char="Ø"/>
            </a:pPr>
            <a:r>
              <a:rPr lang="en-US" sz="2800" dirty="0" smtClean="0">
                <a:latin typeface="Times New Roman" pitchFamily="18" charset="0"/>
                <a:cs typeface="Times New Roman" pitchFamily="18" charset="0"/>
              </a:rPr>
              <a:t>Cultural </a:t>
            </a:r>
            <a:r>
              <a:rPr lang="en-US" sz="2800" dirty="0">
                <a:latin typeface="Times New Roman" pitchFamily="18" charset="0"/>
                <a:cs typeface="Times New Roman" pitchFamily="18" charset="0"/>
              </a:rPr>
              <a:t>based as catholic health </a:t>
            </a:r>
            <a:r>
              <a:rPr lang="en-US" sz="2800" dirty="0" smtClean="0">
                <a:latin typeface="Times New Roman" pitchFamily="18" charset="0"/>
                <a:cs typeface="Times New Roman" pitchFamily="18" charset="0"/>
              </a:rPr>
              <a:t>initiatives</a:t>
            </a:r>
          </a:p>
          <a:p>
            <a:pPr lvl="0">
              <a:buFont typeface="Wingdings" pitchFamily="2" charset="2"/>
              <a:buChar char="Ø"/>
            </a:pPr>
            <a:r>
              <a:rPr lang="en-US" sz="2800" dirty="0" smtClean="0">
                <a:latin typeface="Times New Roman" pitchFamily="18" charset="0"/>
                <a:cs typeface="Times New Roman" pitchFamily="18" charset="0"/>
              </a:rPr>
              <a:t>Composed </a:t>
            </a:r>
            <a:r>
              <a:rPr lang="en-US" sz="2800" dirty="0">
                <a:latin typeface="Times New Roman" pitchFamily="18" charset="0"/>
                <a:cs typeface="Times New Roman" pitchFamily="18" charset="0"/>
              </a:rPr>
              <a:t>of emergency </a:t>
            </a:r>
            <a:r>
              <a:rPr lang="en-US" sz="2800" dirty="0" smtClean="0">
                <a:latin typeface="Times New Roman" pitchFamily="18" charset="0"/>
                <a:cs typeface="Times New Roman" pitchFamily="18" charset="0"/>
              </a:rPr>
              <a:t>clinics</a:t>
            </a:r>
          </a:p>
          <a:p>
            <a:pPr lvl="0">
              <a:buNone/>
            </a:pPr>
            <a:endParaRPr lang="en-US" dirty="0"/>
          </a:p>
          <a:p>
            <a:endParaRPr lang="en-US" dirty="0"/>
          </a:p>
        </p:txBody>
      </p:sp>
      <p:pic>
        <p:nvPicPr>
          <p:cNvPr id="4" name="Picture 3" descr="590b87183b77e.image.jpg"/>
          <p:cNvPicPr>
            <a:picLocks noChangeAspect="1"/>
          </p:cNvPicPr>
          <p:nvPr/>
        </p:nvPicPr>
        <p:blipFill>
          <a:blip r:embed="rId3" cstate="print"/>
          <a:stretch>
            <a:fillRect/>
          </a:stretch>
        </p:blipFill>
        <p:spPr>
          <a:xfrm>
            <a:off x="838200" y="3962400"/>
            <a:ext cx="6096000" cy="25146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Times New Roman" pitchFamily="18" charset="0"/>
                <a:cs typeface="Times New Roman" pitchFamily="18" charset="0"/>
              </a:rPr>
              <a:t>Shortage of nurses as current problem</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381000" y="1600200"/>
            <a:ext cx="8229600" cy="5867400"/>
          </a:xfrm>
        </p:spPr>
        <p:txBody>
          <a:bodyPr>
            <a:normAutofit fontScale="25000" lnSpcReduction="20000"/>
          </a:bodyPr>
          <a:lstStyle/>
          <a:p>
            <a:pPr>
              <a:buNone/>
            </a:pPr>
            <a:r>
              <a:rPr lang="en-US" sz="11200" dirty="0" smtClean="0">
                <a:latin typeface="Times New Roman" pitchFamily="18" charset="0"/>
                <a:cs typeface="Times New Roman" pitchFamily="18" charset="0"/>
              </a:rPr>
              <a:t>American Association of Colleges of Nursing (AACN) states that;</a:t>
            </a:r>
          </a:p>
          <a:p>
            <a:pPr>
              <a:buFont typeface="Wingdings" pitchFamily="2" charset="2"/>
              <a:buChar char="Ø"/>
            </a:pPr>
            <a:r>
              <a:rPr lang="en-US" sz="11200" dirty="0" smtClean="0">
                <a:latin typeface="Times New Roman" pitchFamily="18" charset="0"/>
                <a:cs typeface="Times New Roman" pitchFamily="18" charset="0"/>
              </a:rPr>
              <a:t>Demand for nurses is expected to increase</a:t>
            </a:r>
          </a:p>
          <a:p>
            <a:pPr>
              <a:buFont typeface="Wingdings" pitchFamily="2" charset="2"/>
              <a:buChar char="Ø"/>
            </a:pPr>
            <a:r>
              <a:rPr lang="en-US" sz="11200" dirty="0" smtClean="0">
                <a:latin typeface="Times New Roman" pitchFamily="18" charset="0"/>
                <a:cs typeface="Times New Roman" pitchFamily="18" charset="0"/>
              </a:rPr>
              <a:t>There is a concern over the nursing schools capacity</a:t>
            </a:r>
          </a:p>
          <a:p>
            <a:pPr>
              <a:buFont typeface="Wingdings" pitchFamily="2" charset="2"/>
              <a:buChar char="Ø"/>
            </a:pPr>
            <a:r>
              <a:rPr lang="en-US" sz="11200" dirty="0" smtClean="0">
                <a:latin typeface="Times New Roman" pitchFamily="18" charset="0"/>
                <a:cs typeface="Times New Roman" pitchFamily="18" charset="0"/>
              </a:rPr>
              <a:t>Economic crisis is one of the causes of nursing shortages</a:t>
            </a:r>
          </a:p>
          <a:p>
            <a:pPr>
              <a:buFont typeface="Wingdings" pitchFamily="2" charset="2"/>
              <a:buChar char="Ø"/>
            </a:pPr>
            <a:r>
              <a:rPr lang="en-US" sz="11200" dirty="0" smtClean="0">
                <a:latin typeface="Times New Roman" pitchFamily="18" charset="0"/>
                <a:cs typeface="Times New Roman" pitchFamily="18" charset="0"/>
              </a:rPr>
              <a:t>Registered nurses are expected to rise significantly by 2029</a:t>
            </a:r>
          </a:p>
          <a:p>
            <a:pPr>
              <a:buFont typeface="Wingdings" pitchFamily="2" charset="2"/>
              <a:buChar char="Ø"/>
            </a:pPr>
            <a:endParaRPr lang="en-US" sz="12800" dirty="0" smtClean="0">
              <a:latin typeface="Times New Roman" pitchFamily="18" charset="0"/>
              <a:cs typeface="Times New Roman" pitchFamily="18" charset="0"/>
            </a:endParaRPr>
          </a:p>
          <a:p>
            <a:pPr lvl="0">
              <a:buNone/>
            </a:pPr>
            <a:endParaRPr lang="en-US" dirty="0" smtClean="0"/>
          </a:p>
          <a:p>
            <a:pPr>
              <a:buFont typeface="Wingdings" pitchFamily="2" charset="2"/>
              <a:buChar char="Ø"/>
            </a:pPr>
            <a:endParaRPr lang="en-US" u="sng" dirty="0" smtClean="0">
              <a:hlinkClick r:id="rId3"/>
            </a:endParaRPr>
          </a:p>
          <a:p>
            <a:pPr>
              <a:buFont typeface="Wingdings" pitchFamily="2" charset="2"/>
              <a:buChar char="Ø"/>
            </a:pPr>
            <a:endParaRPr lang="en-US" u="sng" dirty="0">
              <a:hlinkClick r:id="rId3"/>
            </a:endParaRPr>
          </a:p>
          <a:p>
            <a:pPr>
              <a:buFont typeface="Wingdings" pitchFamily="2" charset="2"/>
              <a:buChar char="Ø"/>
            </a:pPr>
            <a:endParaRPr lang="en-US" u="sng" dirty="0" smtClean="0">
              <a:hlinkClick r:id="rId3"/>
            </a:endParaRPr>
          </a:p>
          <a:p>
            <a:pPr>
              <a:buNone/>
            </a:pPr>
            <a:endParaRPr lang="en-US" u="sng" dirty="0" smtClean="0">
              <a:hlinkClick r:id="rId3"/>
            </a:endParaRPr>
          </a:p>
          <a:p>
            <a:pPr>
              <a:buNone/>
            </a:pPr>
            <a:endParaRPr lang="en-US" u="sng" dirty="0">
              <a:hlinkClick r:id="rId3"/>
            </a:endParaRPr>
          </a:p>
          <a:p>
            <a:pPr>
              <a:buNone/>
            </a:pPr>
            <a:endParaRPr lang="en-US" sz="3800" u="sng" dirty="0" smtClean="0">
              <a:latin typeface="Times New Roman" pitchFamily="18" charset="0"/>
              <a:cs typeface="Times New Roman" pitchFamily="18" charset="0"/>
              <a:hlinkClick r:id="rId3"/>
            </a:endParaRPr>
          </a:p>
          <a:p>
            <a:pPr>
              <a:buNone/>
            </a:pPr>
            <a:r>
              <a:rPr lang="en-US" sz="11200" u="sng" dirty="0" err="1" smtClean="0">
                <a:latin typeface="Times New Roman" pitchFamily="18" charset="0"/>
                <a:cs typeface="Times New Roman" pitchFamily="18" charset="0"/>
                <a:hlinkClick r:id="rId3"/>
              </a:rPr>
              <a:t>Retrieved:https</a:t>
            </a:r>
            <a:r>
              <a:rPr lang="en-US" sz="11200" u="sng" dirty="0">
                <a:latin typeface="Times New Roman" pitchFamily="18" charset="0"/>
                <a:cs typeface="Times New Roman" pitchFamily="18" charset="0"/>
                <a:hlinkClick r:id="rId3"/>
              </a:rPr>
              <a:t>://samanthamieskoski.files.wordpress.com/2012/05/nurse-shortage.png</a:t>
            </a:r>
            <a:endParaRPr lang="en-US" sz="11200" dirty="0">
              <a:latin typeface="Times New Roman" pitchFamily="18" charset="0"/>
              <a:cs typeface="Times New Roman" pitchFamily="18" charset="0"/>
            </a:endParaRPr>
          </a:p>
          <a:p>
            <a:pPr lvl="0">
              <a:buFont typeface="Wingdings" pitchFamily="2" charset="2"/>
              <a:buChar char="Ø"/>
            </a:pPr>
            <a:endParaRPr lang="en-US" dirty="0" smtClean="0"/>
          </a:p>
          <a:p>
            <a:pPr lvl="0">
              <a:buNone/>
            </a:pPr>
            <a:endParaRPr lang="en-US" dirty="0"/>
          </a:p>
        </p:txBody>
      </p:sp>
      <p:pic>
        <p:nvPicPr>
          <p:cNvPr id="5" name="Picture 4" descr="nurse-shortage.png"/>
          <p:cNvPicPr>
            <a:picLocks noChangeAspect="1"/>
          </p:cNvPicPr>
          <p:nvPr/>
        </p:nvPicPr>
        <p:blipFill>
          <a:blip r:embed="rId4" cstate="print"/>
          <a:stretch>
            <a:fillRect/>
          </a:stretch>
        </p:blipFill>
        <p:spPr>
          <a:xfrm>
            <a:off x="2895600" y="4343400"/>
            <a:ext cx="4724400" cy="18288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Evidence-based idea</a:t>
            </a:r>
            <a:endParaRPr lang="en-US" b="1" dirty="0"/>
          </a:p>
        </p:txBody>
      </p:sp>
      <p:sp>
        <p:nvSpPr>
          <p:cNvPr id="3" name="Content Placeholder 2"/>
          <p:cNvSpPr>
            <a:spLocks noGrp="1"/>
          </p:cNvSpPr>
          <p:nvPr>
            <p:ph idx="1"/>
          </p:nvPr>
        </p:nvSpPr>
        <p:spPr/>
        <p:txBody>
          <a:bodyPr/>
          <a:lstStyle/>
          <a:p>
            <a:pPr>
              <a:buNone/>
            </a:pPr>
            <a:r>
              <a:rPr lang="en-US" sz="2800" dirty="0" smtClean="0">
                <a:latin typeface="Times New Roman" pitchFamily="18" charset="0"/>
                <a:cs typeface="Times New Roman" pitchFamily="18" charset="0"/>
              </a:rPr>
              <a:t>Encourage altered schedules to accommodate needs of all nurses which will help;</a:t>
            </a:r>
          </a:p>
          <a:p>
            <a:pPr>
              <a:buFont typeface="Wingdings" pitchFamily="2" charset="2"/>
              <a:buChar char="Ø"/>
            </a:pPr>
            <a:r>
              <a:rPr lang="en-US" sz="2800" dirty="0" smtClean="0">
                <a:latin typeface="Times New Roman" pitchFamily="18" charset="0"/>
                <a:cs typeface="Times New Roman" pitchFamily="18" charset="0"/>
              </a:rPr>
              <a:t>In recruitment and retention of nurses</a:t>
            </a:r>
          </a:p>
          <a:p>
            <a:pPr>
              <a:buFont typeface="Wingdings" pitchFamily="2" charset="2"/>
              <a:buChar char="Ø"/>
            </a:pPr>
            <a:r>
              <a:rPr lang="en-US" sz="2800" dirty="0" smtClean="0">
                <a:latin typeface="Times New Roman" pitchFamily="18" charset="0"/>
                <a:cs typeface="Times New Roman" pitchFamily="18" charset="0"/>
              </a:rPr>
              <a:t>Nurses meet their personal and professional needs</a:t>
            </a:r>
          </a:p>
          <a:p>
            <a:pPr>
              <a:buFont typeface="Wingdings" pitchFamily="2" charset="2"/>
              <a:buChar char="Ø"/>
            </a:pPr>
            <a:r>
              <a:rPr lang="en-US" sz="2800" dirty="0" smtClean="0">
                <a:latin typeface="Times New Roman" pitchFamily="18" charset="0"/>
                <a:cs typeface="Times New Roman" pitchFamily="18" charset="0"/>
              </a:rPr>
              <a:t>Nurses spare time for their parenting role</a:t>
            </a:r>
          </a:p>
          <a:p>
            <a:pPr>
              <a:buFont typeface="Wingdings" pitchFamily="2" charset="2"/>
              <a:buChar char="Ø"/>
            </a:pPr>
            <a:r>
              <a:rPr lang="en-US" sz="2800" dirty="0" smtClean="0">
                <a:latin typeface="Times New Roman" pitchFamily="18" charset="0"/>
                <a:cs typeface="Times New Roman" pitchFamily="18" charset="0"/>
              </a:rPr>
              <a:t>Enable the nurses to work at their suitable time</a:t>
            </a:r>
          </a:p>
          <a:p>
            <a:pPr>
              <a:buNone/>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Times New Roman" pitchFamily="18" charset="0"/>
                <a:cs typeface="Times New Roman" pitchFamily="18" charset="0"/>
              </a:rPr>
              <a:t>Plan for knowledge transfer</a:t>
            </a:r>
            <a:r>
              <a:rPr lang="en-US" dirty="0"/>
              <a:t/>
            </a:r>
            <a:br>
              <a:rPr lang="en-US" dirty="0"/>
            </a:br>
            <a:endParaRPr lang="en-US" dirty="0"/>
          </a:p>
        </p:txBody>
      </p:sp>
      <p:sp>
        <p:nvSpPr>
          <p:cNvPr id="3" name="Content Placeholder 2"/>
          <p:cNvSpPr>
            <a:spLocks noGrp="1"/>
          </p:cNvSpPr>
          <p:nvPr>
            <p:ph idx="1"/>
          </p:nvPr>
        </p:nvSpPr>
        <p:spPr/>
        <p:txBody>
          <a:bodyPr>
            <a:normAutofit/>
          </a:bodyPr>
          <a:lstStyle/>
          <a:p>
            <a:pPr lvl="0">
              <a:buFont typeface="Wingdings" pitchFamily="2" charset="2"/>
              <a:buChar char="Ø"/>
            </a:pPr>
            <a:r>
              <a:rPr lang="en-US" sz="2800" dirty="0">
                <a:latin typeface="Times New Roman" pitchFamily="18" charset="0"/>
                <a:cs typeface="Times New Roman" pitchFamily="18" charset="0"/>
              </a:rPr>
              <a:t>Knowledge </a:t>
            </a:r>
            <a:r>
              <a:rPr lang="en-US" sz="2800" dirty="0" smtClean="0">
                <a:latin typeface="Times New Roman" pitchFamily="18" charset="0"/>
                <a:cs typeface="Times New Roman" pitchFamily="18" charset="0"/>
              </a:rPr>
              <a:t>acquisition from nurses experiences</a:t>
            </a:r>
          </a:p>
          <a:p>
            <a:pPr lvl="0">
              <a:buFont typeface="Wingdings" pitchFamily="2" charset="2"/>
              <a:buChar char="Ø"/>
            </a:pPr>
            <a:r>
              <a:rPr lang="en-US" sz="2800" dirty="0" smtClean="0">
                <a:latin typeface="Times New Roman" pitchFamily="18" charset="0"/>
                <a:cs typeface="Times New Roman" pitchFamily="18" charset="0"/>
              </a:rPr>
              <a:t>Coaching on how to manage time</a:t>
            </a:r>
          </a:p>
          <a:p>
            <a:pPr lvl="0">
              <a:buFont typeface="Wingdings" pitchFamily="2" charset="2"/>
              <a:buChar char="Ø"/>
            </a:pPr>
            <a:r>
              <a:rPr lang="en-US" sz="2800" dirty="0" smtClean="0">
                <a:latin typeface="Times New Roman" pitchFamily="18" charset="0"/>
                <a:cs typeface="Times New Roman" pitchFamily="18" charset="0"/>
              </a:rPr>
              <a:t>Reporting feedback to hospital managements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latin typeface="Times New Roman" pitchFamily="18" charset="0"/>
                <a:cs typeface="Times New Roman" pitchFamily="18" charset="0"/>
              </a:rPr>
              <a:t>…Continuation</a:t>
            </a:r>
            <a:endParaRPr lang="en-US" sz="400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lvl="0">
              <a:buFont typeface="Wingdings" pitchFamily="2" charset="2"/>
              <a:buChar char="Ø"/>
            </a:pPr>
            <a:r>
              <a:rPr lang="en-US" sz="2800" dirty="0">
                <a:latin typeface="Times New Roman" pitchFamily="18" charset="0"/>
                <a:cs typeface="Times New Roman" pitchFamily="18" charset="0"/>
              </a:rPr>
              <a:t>Organizational </a:t>
            </a:r>
            <a:r>
              <a:rPr lang="en-US" sz="2800" dirty="0" smtClean="0">
                <a:latin typeface="Times New Roman" pitchFamily="18" charset="0"/>
                <a:cs typeface="Times New Roman" pitchFamily="18" charset="0"/>
              </a:rPr>
              <a:t>adoption for altered schedule </a:t>
            </a:r>
          </a:p>
          <a:p>
            <a:pPr lvl="0">
              <a:buFont typeface="Wingdings" pitchFamily="2" charset="2"/>
              <a:buChar char="Ø"/>
            </a:pPr>
            <a:r>
              <a:rPr lang="en-US" sz="2800" dirty="0" smtClean="0">
                <a:latin typeface="Times New Roman" pitchFamily="18" charset="0"/>
                <a:cs typeface="Times New Roman" pitchFamily="18" charset="0"/>
              </a:rPr>
              <a:t>Implementation of the idea</a:t>
            </a:r>
            <a:endParaRPr lang="en-US" sz="2800" dirty="0">
              <a:latin typeface="Times New Roman" pitchFamily="18" charset="0"/>
              <a:cs typeface="Times New Roman" pitchFamily="18" charset="0"/>
            </a:endParaRP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Times New Roman" pitchFamily="18" charset="0"/>
                <a:cs typeface="Times New Roman" pitchFamily="18" charset="0"/>
              </a:rPr>
              <a:t>Disseminating the results</a:t>
            </a:r>
            <a:r>
              <a:rPr lang="en-US" dirty="0"/>
              <a:t/>
            </a:r>
            <a:br>
              <a:rPr lang="en-US" dirty="0"/>
            </a:br>
            <a:endParaRPr lang="en-US" dirty="0"/>
          </a:p>
        </p:txBody>
      </p:sp>
      <p:sp>
        <p:nvSpPr>
          <p:cNvPr id="3" name="Content Placeholder 2"/>
          <p:cNvSpPr>
            <a:spLocks noGrp="1"/>
          </p:cNvSpPr>
          <p:nvPr>
            <p:ph idx="1"/>
          </p:nvPr>
        </p:nvSpPr>
        <p:spPr/>
        <p:txBody>
          <a:bodyPr/>
          <a:lstStyle/>
          <a:p>
            <a:pPr>
              <a:buNone/>
            </a:pPr>
            <a:r>
              <a:rPr lang="en-US" sz="2800" dirty="0" smtClean="0">
                <a:latin typeface="Times New Roman" pitchFamily="18" charset="0"/>
                <a:cs typeface="Times New Roman" pitchFamily="18" charset="0"/>
              </a:rPr>
              <a:t>The results dissemination should;</a:t>
            </a:r>
          </a:p>
          <a:p>
            <a:pPr>
              <a:buFont typeface="Wingdings" pitchFamily="2" charset="2"/>
              <a:buChar char="Ø"/>
            </a:pPr>
            <a:r>
              <a:rPr lang="en-US" sz="2800" dirty="0" smtClean="0">
                <a:latin typeface="Times New Roman" pitchFamily="18" charset="0"/>
                <a:cs typeface="Times New Roman" pitchFamily="18" charset="0"/>
              </a:rPr>
              <a:t>Be inclusive of all outcomes</a:t>
            </a:r>
          </a:p>
          <a:p>
            <a:pPr>
              <a:buFont typeface="Wingdings" pitchFamily="2" charset="2"/>
              <a:buChar char="Ø"/>
            </a:pPr>
            <a:r>
              <a:rPr lang="en-US" sz="2800" dirty="0" smtClean="0">
                <a:latin typeface="Times New Roman" pitchFamily="18" charset="0"/>
                <a:cs typeface="Times New Roman" pitchFamily="18" charset="0"/>
              </a:rPr>
              <a:t>Not be biased in anyway</a:t>
            </a:r>
          </a:p>
          <a:p>
            <a:pPr>
              <a:buFont typeface="Wingdings" pitchFamily="2" charset="2"/>
              <a:buChar char="Ø"/>
            </a:pPr>
            <a:r>
              <a:rPr lang="en-US" sz="2800" dirty="0" smtClean="0">
                <a:latin typeface="Times New Roman" pitchFamily="18" charset="0"/>
                <a:cs typeface="Times New Roman" pitchFamily="18" charset="0"/>
              </a:rPr>
              <a:t>Quote the nurses’ experiences</a:t>
            </a:r>
          </a:p>
          <a:p>
            <a:pPr>
              <a:buNone/>
            </a:pPr>
            <a:r>
              <a:rPr lang="en-US" dirty="0" smtClean="0"/>
              <a:t> </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Times New Roman" pitchFamily="18" charset="0"/>
                <a:cs typeface="Times New Roman" pitchFamily="18" charset="0"/>
              </a:rPr>
              <a:t>Measurable outcomes</a:t>
            </a:r>
            <a:r>
              <a:rPr lang="en-US" dirty="0">
                <a:latin typeface="Times New Roman" pitchFamily="18" charset="0"/>
                <a:cs typeface="Times New Roman" pitchFamily="18" charset="0"/>
              </a:rPr>
              <a:t/>
            </a:r>
            <a:br>
              <a:rPr lang="en-US" dirty="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lvl="0">
              <a:buFont typeface="Wingdings" pitchFamily="2" charset="2"/>
              <a:buChar char="Ø"/>
            </a:pPr>
            <a:r>
              <a:rPr lang="en-US" sz="2800" dirty="0">
                <a:latin typeface="Times New Roman" pitchFamily="18" charset="0"/>
                <a:cs typeface="Times New Roman" pitchFamily="18" charset="0"/>
              </a:rPr>
              <a:t>Growth </a:t>
            </a:r>
            <a:r>
              <a:rPr lang="en-US" sz="2800" dirty="0" smtClean="0">
                <a:latin typeface="Times New Roman" pitchFamily="18" charset="0"/>
                <a:cs typeface="Times New Roman" pitchFamily="18" charset="0"/>
              </a:rPr>
              <a:t>opportunities for nurses</a:t>
            </a:r>
          </a:p>
          <a:p>
            <a:pPr lvl="0">
              <a:buFont typeface="Wingdings" pitchFamily="2" charset="2"/>
              <a:buChar char="Ø"/>
            </a:pPr>
            <a:r>
              <a:rPr lang="en-US" sz="2800" dirty="0" smtClean="0">
                <a:latin typeface="Times New Roman" pitchFamily="18" charset="0"/>
                <a:cs typeface="Times New Roman" pitchFamily="18" charset="0"/>
              </a:rPr>
              <a:t>Easier </a:t>
            </a:r>
            <a:r>
              <a:rPr lang="en-US" sz="2800" dirty="0">
                <a:latin typeface="Times New Roman" pitchFamily="18" charset="0"/>
                <a:cs typeface="Times New Roman" pitchFamily="18" charset="0"/>
              </a:rPr>
              <a:t>access to </a:t>
            </a:r>
            <a:r>
              <a:rPr lang="en-US" sz="2800" dirty="0" smtClean="0">
                <a:latin typeface="Times New Roman" pitchFamily="18" charset="0"/>
                <a:cs typeface="Times New Roman" pitchFamily="18" charset="0"/>
              </a:rPr>
              <a:t>education</a:t>
            </a:r>
          </a:p>
          <a:p>
            <a:pPr lvl="0">
              <a:buFont typeface="Wingdings" pitchFamily="2" charset="2"/>
              <a:buChar char="Ø"/>
            </a:pPr>
            <a:r>
              <a:rPr lang="en-US" sz="2800" dirty="0" smtClean="0">
                <a:latin typeface="Times New Roman" pitchFamily="18" charset="0"/>
                <a:cs typeface="Times New Roman" pitchFamily="18" charset="0"/>
              </a:rPr>
              <a:t>Paying </a:t>
            </a:r>
            <a:r>
              <a:rPr lang="en-US" sz="2800" dirty="0">
                <a:latin typeface="Times New Roman" pitchFamily="18" charset="0"/>
                <a:cs typeface="Times New Roman" pitchFamily="18" charset="0"/>
              </a:rPr>
              <a:t>for relocation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itchFamily="18" charset="0"/>
                <a:cs typeface="Times New Roman" pitchFamily="18" charset="0"/>
              </a:rPr>
              <a:t>Critical appraisal of research summary</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r>
              <a:rPr lang="en-US" sz="2800" dirty="0" smtClean="0">
                <a:latin typeface="Times New Roman" pitchFamily="18" charset="0"/>
                <a:cs typeface="Times New Roman" pitchFamily="18" charset="0"/>
              </a:rPr>
              <a:t>The best practice is </a:t>
            </a:r>
            <a:r>
              <a:rPr lang="en-US" sz="2800" dirty="0" err="1" smtClean="0">
                <a:latin typeface="Times New Roman" pitchFamily="18" charset="0"/>
                <a:cs typeface="Times New Roman" pitchFamily="18" charset="0"/>
              </a:rPr>
              <a:t>Peate</a:t>
            </a:r>
            <a:r>
              <a:rPr lang="en-US" sz="2800" dirty="0" smtClean="0">
                <a:latin typeface="Times New Roman" pitchFamily="18" charset="0"/>
                <a:cs typeface="Times New Roman" pitchFamily="18" charset="0"/>
              </a:rPr>
              <a:t>, I. (2020). Overstretched and struggling. </a:t>
            </a:r>
            <a:r>
              <a:rPr lang="en-US" sz="2800" i="1" dirty="0" smtClean="0">
                <a:latin typeface="Times New Roman" pitchFamily="18" charset="0"/>
                <a:cs typeface="Times New Roman" pitchFamily="18" charset="0"/>
              </a:rPr>
              <a:t>British Journal of Nursing (Mark Allen Publishing)</a:t>
            </a:r>
            <a:r>
              <a:rPr lang="en-US" sz="2800" dirty="0" smtClean="0">
                <a:latin typeface="Times New Roman" pitchFamily="18" charset="0"/>
                <a:cs typeface="Times New Roman" pitchFamily="18" charset="0"/>
              </a:rPr>
              <a:t>, </a:t>
            </a:r>
            <a:r>
              <a:rPr lang="en-US" sz="2800" i="1" dirty="0" smtClean="0">
                <a:latin typeface="Times New Roman" pitchFamily="18" charset="0"/>
                <a:cs typeface="Times New Roman" pitchFamily="18" charset="0"/>
              </a:rPr>
              <a:t>29</a:t>
            </a:r>
            <a:r>
              <a:rPr lang="en-US" sz="2800" dirty="0" smtClean="0">
                <a:latin typeface="Times New Roman" pitchFamily="18" charset="0"/>
                <a:cs typeface="Times New Roman" pitchFamily="18" charset="0"/>
              </a:rPr>
              <a:t>(3), 133-133 because;</a:t>
            </a:r>
          </a:p>
          <a:p>
            <a:pPr>
              <a:buFont typeface="Wingdings" pitchFamily="2" charset="2"/>
              <a:buChar char="Ø"/>
            </a:pPr>
            <a:r>
              <a:rPr lang="en-US" sz="2800" dirty="0" smtClean="0">
                <a:latin typeface="Times New Roman" pitchFamily="18" charset="0"/>
                <a:cs typeface="Times New Roman" pitchFamily="18" charset="0"/>
              </a:rPr>
              <a:t>Its data is not bias</a:t>
            </a:r>
          </a:p>
          <a:p>
            <a:pPr>
              <a:buFont typeface="Wingdings" pitchFamily="2" charset="2"/>
              <a:buChar char="Ø"/>
            </a:pPr>
            <a:r>
              <a:rPr lang="en-US" sz="2800" dirty="0" smtClean="0">
                <a:latin typeface="Times New Roman" pitchFamily="18" charset="0"/>
                <a:cs typeface="Times New Roman" pitchFamily="18" charset="0"/>
              </a:rPr>
              <a:t>It discusses the problem in details</a:t>
            </a:r>
          </a:p>
          <a:p>
            <a:pPr>
              <a:buFont typeface="Wingdings" pitchFamily="2" charset="2"/>
              <a:buChar char="Ø"/>
            </a:pPr>
            <a:r>
              <a:rPr lang="en-US" sz="2800" dirty="0" smtClean="0">
                <a:latin typeface="Times New Roman" pitchFamily="18" charset="0"/>
                <a:cs typeface="Times New Roman" pitchFamily="18" charset="0"/>
              </a:rPr>
              <a:t>Incorporates general distribution in nursing field</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latin typeface="Times New Roman" pitchFamily="18" charset="0"/>
                <a:cs typeface="Times New Roman" pitchFamily="18" charset="0"/>
              </a:rPr>
              <a:t>References</a:t>
            </a:r>
            <a:endParaRPr lang="en-US" sz="4000"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4724400"/>
          </a:xfrm>
        </p:spPr>
        <p:txBody>
          <a:bodyPr>
            <a:normAutofit fontScale="25000" lnSpcReduction="20000"/>
          </a:bodyPr>
          <a:lstStyle/>
          <a:p>
            <a:pPr>
              <a:buFont typeface="Wingdings" pitchFamily="2" charset="2"/>
              <a:buChar char="Ø"/>
            </a:pPr>
            <a:r>
              <a:rPr lang="en-US" sz="9600" dirty="0" smtClean="0">
                <a:latin typeface="Times New Roman" pitchFamily="18" charset="0"/>
                <a:cs typeface="Times New Roman" pitchFamily="18" charset="0"/>
              </a:rPr>
              <a:t>Lombardi</a:t>
            </a:r>
            <a:r>
              <a:rPr lang="en-US" sz="9600" dirty="0" smtClean="0">
                <a:latin typeface="Times New Roman" pitchFamily="18" charset="0"/>
                <a:cs typeface="Times New Roman" pitchFamily="18" charset="0"/>
              </a:rPr>
              <a:t>, R. (2019). Knowledge transfer and organizational performance and business process: past, present and future researches. </a:t>
            </a:r>
            <a:r>
              <a:rPr lang="en-US" sz="9600" i="1" dirty="0" smtClean="0">
                <a:latin typeface="Times New Roman" pitchFamily="18" charset="0"/>
                <a:cs typeface="Times New Roman" pitchFamily="18" charset="0"/>
              </a:rPr>
              <a:t>Business Process Management Journal</a:t>
            </a:r>
            <a:r>
              <a:rPr lang="en-US" sz="9600" dirty="0" smtClean="0">
                <a:latin typeface="Times New Roman" pitchFamily="18" charset="0"/>
                <a:cs typeface="Times New Roman" pitchFamily="18" charset="0"/>
              </a:rPr>
              <a:t>.</a:t>
            </a:r>
          </a:p>
          <a:p>
            <a:pPr>
              <a:buFont typeface="Wingdings" pitchFamily="2" charset="2"/>
              <a:buChar char="Ø"/>
            </a:pPr>
            <a:r>
              <a:rPr lang="en-US" sz="9600" dirty="0" smtClean="0">
                <a:latin typeface="Times New Roman" pitchFamily="18" charset="0"/>
                <a:cs typeface="Times New Roman" pitchFamily="18" charset="0"/>
              </a:rPr>
              <a:t>Petrovic, S., Parkin, J., &amp; Wrigley, D. (2021). Personnel scheduling considering employee well-being: insights from case studies. In </a:t>
            </a:r>
            <a:r>
              <a:rPr lang="en-US" sz="9600" i="1" dirty="0" smtClean="0">
                <a:latin typeface="Times New Roman" pitchFamily="18" charset="0"/>
                <a:cs typeface="Times New Roman" pitchFamily="18" charset="0"/>
              </a:rPr>
              <a:t>Proceedings of the 13th International Conference on the Practice and Theory of Automated Timetabling-PATAT</a:t>
            </a:r>
            <a:r>
              <a:rPr lang="en-US" sz="9600" dirty="0" smtClean="0">
                <a:latin typeface="Times New Roman" pitchFamily="18" charset="0"/>
                <a:cs typeface="Times New Roman" pitchFamily="18" charset="0"/>
              </a:rPr>
              <a:t> (Vol. 1).</a:t>
            </a:r>
          </a:p>
          <a:p>
            <a:pPr>
              <a:buFont typeface="Wingdings" pitchFamily="2" charset="2"/>
              <a:buChar char="Ø"/>
            </a:pPr>
            <a:r>
              <a:rPr lang="en-US" sz="9600" dirty="0" smtClean="0">
                <a:latin typeface="Times New Roman" pitchFamily="18" charset="0"/>
                <a:cs typeface="Times New Roman" pitchFamily="18" charset="0"/>
              </a:rPr>
              <a:t>Simon, G. E., Richesson, R. L., &amp; Hernandez, A. F. (2020). Disseminating trial results: We can have both faster and better. </a:t>
            </a:r>
            <a:r>
              <a:rPr lang="en-US" sz="9600" i="1" dirty="0" smtClean="0">
                <a:latin typeface="Times New Roman" pitchFamily="18" charset="0"/>
                <a:cs typeface="Times New Roman" pitchFamily="18" charset="0"/>
              </a:rPr>
              <a:t>Healthcare (Amsterdam, Netherlands)</a:t>
            </a:r>
            <a:r>
              <a:rPr lang="en-US" sz="9600" dirty="0" smtClean="0">
                <a:latin typeface="Times New Roman" pitchFamily="18" charset="0"/>
                <a:cs typeface="Times New Roman" pitchFamily="18" charset="0"/>
              </a:rPr>
              <a:t>, </a:t>
            </a:r>
            <a:r>
              <a:rPr lang="en-US" sz="9600" i="1" dirty="0" smtClean="0">
                <a:latin typeface="Times New Roman" pitchFamily="18" charset="0"/>
                <a:cs typeface="Times New Roman" pitchFamily="18" charset="0"/>
              </a:rPr>
              <a:t>8</a:t>
            </a:r>
            <a:r>
              <a:rPr lang="en-US" sz="9600" dirty="0" smtClean="0">
                <a:latin typeface="Times New Roman" pitchFamily="18" charset="0"/>
                <a:cs typeface="Times New Roman" pitchFamily="18" charset="0"/>
              </a:rPr>
              <a:t>(4), 100474.</a:t>
            </a:r>
          </a:p>
          <a:p>
            <a:pPr>
              <a:buFont typeface="Wingdings" pitchFamily="2" charset="2"/>
              <a:buChar char="Ø"/>
            </a:pPr>
            <a:r>
              <a:rPr lang="en-US" sz="9600" u="sng" dirty="0" smtClean="0">
                <a:latin typeface="Times New Roman" pitchFamily="18" charset="0"/>
                <a:cs typeface="Times New Roman" pitchFamily="18" charset="0"/>
                <a:hlinkClick r:id="rId3"/>
              </a:rPr>
              <a:t>https</a:t>
            </a:r>
            <a:r>
              <a:rPr lang="en-US" sz="9600" u="sng" dirty="0">
                <a:latin typeface="Times New Roman" pitchFamily="18" charset="0"/>
                <a:cs typeface="Times New Roman" pitchFamily="18" charset="0"/>
                <a:hlinkClick r:id="rId3"/>
              </a:rPr>
              <a:t>://</a:t>
            </a:r>
            <a:r>
              <a:rPr lang="en-US" sz="9600" u="sng" dirty="0" smtClean="0">
                <a:latin typeface="Times New Roman" pitchFamily="18" charset="0"/>
                <a:cs typeface="Times New Roman" pitchFamily="18" charset="0"/>
                <a:hlinkClick r:id="rId3"/>
              </a:rPr>
              <a:t>samanthamieskoski.files.wordpress.com/2012/05/nurse-shortage.png</a:t>
            </a:r>
            <a:endParaRPr lang="en-US" sz="9600" dirty="0" smtClean="0">
              <a:latin typeface="Times New Roman" pitchFamily="18" charset="0"/>
              <a:cs typeface="Times New Roman" pitchFamily="18" charset="0"/>
            </a:endParaRP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562</TotalTime>
  <Words>1312</Words>
  <Application>Microsoft Office PowerPoint</Application>
  <PresentationFormat>On-screen Show (4:3)</PresentationFormat>
  <Paragraphs>74</Paragraphs>
  <Slides>10</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Times New Roman</vt:lpstr>
      <vt:lpstr>Wingdings</vt:lpstr>
      <vt:lpstr>Office Theme</vt:lpstr>
      <vt:lpstr>Recommending an Evidence-Based Practice Change</vt:lpstr>
      <vt:lpstr>Health Organization </vt:lpstr>
      <vt:lpstr>Shortage of nurses as current problem</vt:lpstr>
      <vt:lpstr>Evidence-based idea</vt:lpstr>
      <vt:lpstr>Plan for knowledge transfer </vt:lpstr>
      <vt:lpstr>…Continuation</vt:lpstr>
      <vt:lpstr>Disseminating the results </vt:lpstr>
      <vt:lpstr>Measurable outcomes </vt:lpstr>
      <vt:lpstr>Critical appraisal of research summary</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Recommending an Evidence-Based Practice Change</dc:title>
  <dc:creator>Kevin</dc:creator>
  <cp:lastModifiedBy>HP</cp:lastModifiedBy>
  <cp:revision>47</cp:revision>
  <dcterms:created xsi:type="dcterms:W3CDTF">2021-02-07T15:36:11Z</dcterms:created>
  <dcterms:modified xsi:type="dcterms:W3CDTF">2021-02-08T16:49:17Z</dcterms:modified>
</cp:coreProperties>
</file>